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94" r:id="rId3"/>
    <p:sldId id="257" r:id="rId4"/>
    <p:sldId id="280" r:id="rId5"/>
    <p:sldId id="292" r:id="rId6"/>
    <p:sldId id="258" r:id="rId7"/>
    <p:sldId id="293" r:id="rId8"/>
    <p:sldId id="259" r:id="rId9"/>
    <p:sldId id="300" r:id="rId10"/>
    <p:sldId id="295" r:id="rId11"/>
    <p:sldId id="260" r:id="rId12"/>
    <p:sldId id="261" r:id="rId13"/>
    <p:sldId id="262" r:id="rId14"/>
    <p:sldId id="282" r:id="rId15"/>
    <p:sldId id="263" r:id="rId16"/>
    <p:sldId id="305" r:id="rId17"/>
    <p:sldId id="296" r:id="rId18"/>
    <p:sldId id="264" r:id="rId19"/>
    <p:sldId id="283" r:id="rId20"/>
    <p:sldId id="266" r:id="rId21"/>
    <p:sldId id="267" r:id="rId22"/>
    <p:sldId id="284" r:id="rId23"/>
    <p:sldId id="279" r:id="rId24"/>
    <p:sldId id="268" r:id="rId25"/>
    <p:sldId id="269" r:id="rId26"/>
    <p:sldId id="297" r:id="rId27"/>
    <p:sldId id="299" r:id="rId28"/>
    <p:sldId id="271" r:id="rId29"/>
    <p:sldId id="272" r:id="rId30"/>
    <p:sldId id="301" r:id="rId31"/>
    <p:sldId id="298" r:id="rId32"/>
    <p:sldId id="275" r:id="rId33"/>
    <p:sldId id="276" r:id="rId34"/>
    <p:sldId id="288" r:id="rId35"/>
    <p:sldId id="277" r:id="rId36"/>
    <p:sldId id="278" r:id="rId37"/>
    <p:sldId id="302" r:id="rId38"/>
    <p:sldId id="289" r:id="rId39"/>
    <p:sldId id="303" r:id="rId40"/>
    <p:sldId id="290" r:id="rId41"/>
    <p:sldId id="304" r:id="rId42"/>
    <p:sldId id="291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5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828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6B717-74EA-4BE6-9F23-EAF0DD4472C8}" type="datetimeFigureOut">
              <a:rPr lang="en-US" smtClean="0"/>
              <a:pPr/>
              <a:t>1/7/2016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F8EEFC9-48B5-4E52-898C-527E9FCCAD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6B717-74EA-4BE6-9F23-EAF0DD4472C8}" type="datetimeFigureOut">
              <a:rPr lang="en-US" smtClean="0"/>
              <a:pPr/>
              <a:t>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EEFC9-48B5-4E52-898C-527E9FCCAD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6B717-74EA-4BE6-9F23-EAF0DD4472C8}" type="datetimeFigureOut">
              <a:rPr lang="en-US" smtClean="0"/>
              <a:pPr/>
              <a:t>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EEFC9-48B5-4E52-898C-527E9FCCAD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6B717-74EA-4BE6-9F23-EAF0DD4472C8}" type="datetimeFigureOut">
              <a:rPr lang="en-US" smtClean="0"/>
              <a:pPr/>
              <a:t>1/7/2016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F8EEFC9-48B5-4E52-898C-527E9FCCAD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6B717-74EA-4BE6-9F23-EAF0DD4472C8}" type="datetimeFigureOut">
              <a:rPr lang="en-US" smtClean="0"/>
              <a:pPr/>
              <a:t>1/7/2016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EEFC9-48B5-4E52-898C-527E9FCCADB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6B717-74EA-4BE6-9F23-EAF0DD4472C8}" type="datetimeFigureOut">
              <a:rPr lang="en-US" smtClean="0"/>
              <a:pPr/>
              <a:t>1/7/2016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EEFC9-48B5-4E52-898C-527E9FCCAD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6B717-74EA-4BE6-9F23-EAF0DD4472C8}" type="datetimeFigureOut">
              <a:rPr lang="en-US" smtClean="0"/>
              <a:pPr/>
              <a:t>1/7/2016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1F8EEFC9-48B5-4E52-898C-527E9FCCADB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6B717-74EA-4BE6-9F23-EAF0DD4472C8}" type="datetimeFigureOut">
              <a:rPr lang="en-US" smtClean="0"/>
              <a:pPr/>
              <a:t>1/7/2016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EEFC9-48B5-4E52-898C-527E9FCCAD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6B717-74EA-4BE6-9F23-EAF0DD4472C8}" type="datetimeFigureOut">
              <a:rPr lang="en-US" smtClean="0"/>
              <a:pPr/>
              <a:t>1/7/2016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EEFC9-48B5-4E52-898C-527E9FCCAD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6B717-74EA-4BE6-9F23-EAF0DD4472C8}" type="datetimeFigureOut">
              <a:rPr lang="en-US" smtClean="0"/>
              <a:pPr/>
              <a:t>1/7/2016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EEFC9-48B5-4E52-898C-527E9FCCAD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6B717-74EA-4BE6-9F23-EAF0DD4472C8}" type="datetimeFigureOut">
              <a:rPr lang="en-US" smtClean="0"/>
              <a:pPr/>
              <a:t>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EEFC9-48B5-4E52-898C-527E9FCCADB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856B717-74EA-4BE6-9F23-EAF0DD4472C8}" type="datetimeFigureOut">
              <a:rPr lang="en-US" smtClean="0"/>
              <a:pPr/>
              <a:t>1/7/2016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F8EEFC9-48B5-4E52-898C-527E9FCCADB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//upload.wikimedia.org/wikipedia/commons/e/e2/Herbert_Hoover_as_the_new_President,_March_17,_1929.by_Oscar_Cesare.original_drawing.01.detail.jpg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The “Roaring Twenties” </a:t>
            </a: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6000" dirty="0" smtClean="0"/>
              <a:t>Unit 6 </a:t>
            </a:r>
            <a:endParaRPr lang="en-US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Unit 6 The 1920’s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1981200"/>
            <a:ext cx="8458200" cy="2819400"/>
          </a:xfrm>
        </p:spPr>
        <p:txBody>
          <a:bodyPr>
            <a:noAutofit/>
          </a:bodyPr>
          <a:lstStyle/>
          <a:p>
            <a:r>
              <a:rPr lang="en-US" sz="6000" dirty="0" smtClean="0"/>
              <a:t>Three Republican Presidents: Harding, Coolidge, Hoover</a:t>
            </a:r>
            <a:endParaRPr lang="en-US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Three Republican Presidents: Harding, Coolidge, Hoover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Policies favoring business</a:t>
            </a:r>
          </a:p>
          <a:p>
            <a:r>
              <a:rPr lang="en-US" dirty="0" smtClean="0"/>
              <a:t>Lower </a:t>
            </a:r>
            <a:r>
              <a:rPr lang="en-US" b="1" u="sng" dirty="0" smtClean="0"/>
              <a:t>taxes</a:t>
            </a:r>
            <a:r>
              <a:rPr lang="en-US" dirty="0" smtClean="0"/>
              <a:t> on corporations (lower taxes for the rich &amp; corporations, shifts to middle class)</a:t>
            </a:r>
          </a:p>
          <a:p>
            <a:r>
              <a:rPr lang="en-US" dirty="0" smtClean="0"/>
              <a:t>High protective </a:t>
            </a:r>
            <a:r>
              <a:rPr lang="en-US" b="1" u="sng" dirty="0" smtClean="0"/>
              <a:t>tariffs </a:t>
            </a:r>
            <a:r>
              <a:rPr lang="en-US" dirty="0" smtClean="0"/>
              <a:t>(Hawley-Smoot Tariff—</a:t>
            </a:r>
            <a:r>
              <a:rPr lang="en-US" b="1" u="sng" dirty="0" smtClean="0"/>
              <a:t>highest</a:t>
            </a:r>
            <a:r>
              <a:rPr lang="en-US" dirty="0" smtClean="0"/>
              <a:t> tariff in US history, used to keep foreign goods out)</a:t>
            </a:r>
          </a:p>
          <a:p>
            <a:r>
              <a:rPr lang="en-US" b="1" u="sng" dirty="0" smtClean="0"/>
              <a:t>lax </a:t>
            </a:r>
            <a:r>
              <a:rPr lang="en-US" dirty="0" smtClean="0"/>
              <a:t>enforcement of Antitrust laws and regulations (allowed to merge without </a:t>
            </a:r>
            <a:r>
              <a:rPr lang="en-US" dirty="0" err="1" smtClean="0"/>
              <a:t>govt</a:t>
            </a:r>
            <a:r>
              <a:rPr lang="en-US" dirty="0" smtClean="0"/>
              <a:t> regulation)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Three Republican </a:t>
            </a:r>
            <a:r>
              <a:rPr lang="en-US" dirty="0" err="1" smtClean="0"/>
              <a:t>Presidents:Harding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686800" cy="4937125"/>
          </a:xfrm>
        </p:spPr>
        <p:txBody>
          <a:bodyPr/>
          <a:lstStyle/>
          <a:p>
            <a:pPr>
              <a:buNone/>
            </a:pPr>
            <a:r>
              <a:rPr lang="en-US" sz="2400" dirty="0" smtClean="0"/>
              <a:t>The Harding Administration 1921-1923</a:t>
            </a:r>
          </a:p>
          <a:p>
            <a:r>
              <a:rPr lang="en-US" sz="2400" dirty="0" smtClean="0"/>
              <a:t>Sought a “</a:t>
            </a:r>
            <a:r>
              <a:rPr lang="en-US" sz="2400" b="1" u="sng" dirty="0" smtClean="0"/>
              <a:t>Return to Normalcy</a:t>
            </a:r>
            <a:r>
              <a:rPr lang="en-US" sz="2400" dirty="0" smtClean="0"/>
              <a:t>” after WWI (emphasis on domestic policy &amp; economic prosperity in US)</a:t>
            </a:r>
          </a:p>
          <a:p>
            <a:r>
              <a:rPr lang="en-US" sz="2400" dirty="0" smtClean="0"/>
              <a:t> Administration beset by corruption with various scandals </a:t>
            </a:r>
          </a:p>
          <a:p>
            <a:r>
              <a:rPr lang="en-US" sz="2400" b="1" u="sng" dirty="0" smtClean="0"/>
              <a:t>Teapot Dome Scandal-</a:t>
            </a:r>
            <a:r>
              <a:rPr lang="en-US" sz="2400" dirty="0" smtClean="0"/>
              <a:t>-leased </a:t>
            </a:r>
            <a:r>
              <a:rPr lang="en-US" sz="2400" dirty="0" err="1" smtClean="0"/>
              <a:t>govt</a:t>
            </a:r>
            <a:r>
              <a:rPr lang="en-US" sz="2400" dirty="0" smtClean="0"/>
              <a:t> land rich in oil to business friends for a bribe</a:t>
            </a:r>
          </a:p>
          <a:p>
            <a:endParaRPr lang="en-US" dirty="0"/>
          </a:p>
        </p:txBody>
      </p:sp>
      <p:pic>
        <p:nvPicPr>
          <p:cNvPr id="4" name="Content Placeholder 4" descr="Warren_G_Harding_portrait_as_senator_June_1920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3810000"/>
            <a:ext cx="3406775" cy="3048000"/>
          </a:xfrm>
          <a:prstGeom prst="rect">
            <a:avLst/>
          </a:prstGeom>
        </p:spPr>
      </p:pic>
      <p:pic>
        <p:nvPicPr>
          <p:cNvPr id="29698" name="Picture 2" descr="http://media.web.britannica.com/eb-media/26/125926-004-F7B8E7B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3429000"/>
            <a:ext cx="4962525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Three Republican </a:t>
            </a:r>
            <a:r>
              <a:rPr lang="en-US" dirty="0" err="1" smtClean="0"/>
              <a:t>Presidents:Coolidge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686800" cy="4937125"/>
          </a:xfrm>
        </p:spPr>
        <p:txBody>
          <a:bodyPr/>
          <a:lstStyle/>
          <a:p>
            <a:pPr>
              <a:buNone/>
            </a:pPr>
            <a:r>
              <a:rPr lang="en-US" sz="2400" dirty="0" smtClean="0"/>
              <a:t>The Coolidge Administration 1923-1929</a:t>
            </a:r>
          </a:p>
          <a:p>
            <a:r>
              <a:rPr lang="en-US" sz="2400" dirty="0" smtClean="0"/>
              <a:t>No right to </a:t>
            </a:r>
            <a:r>
              <a:rPr lang="en-US" sz="2400" b="1" u="sng" dirty="0" smtClean="0"/>
              <a:t>strike</a:t>
            </a:r>
            <a:r>
              <a:rPr lang="en-US" sz="2400" dirty="0" smtClean="0"/>
              <a:t> against the public safety (Police strike of 1919)</a:t>
            </a:r>
          </a:p>
          <a:p>
            <a:r>
              <a:rPr lang="en-US" sz="2400" dirty="0" smtClean="0"/>
              <a:t>Believed business of America is business</a:t>
            </a:r>
          </a:p>
          <a:p>
            <a:r>
              <a:rPr lang="en-US" sz="2400" dirty="0" smtClean="0"/>
              <a:t>Strong pro business policies</a:t>
            </a:r>
          </a:p>
          <a:p>
            <a:r>
              <a:rPr lang="en-US" sz="2400" dirty="0" smtClean="0"/>
              <a:t>Allowed </a:t>
            </a:r>
            <a:r>
              <a:rPr lang="en-US" sz="2400" b="1" u="sng" dirty="0" smtClean="0"/>
              <a:t>large</a:t>
            </a:r>
            <a:r>
              <a:rPr lang="en-US" sz="2400" dirty="0" smtClean="0"/>
              <a:t> business expansion</a:t>
            </a:r>
          </a:p>
          <a:p>
            <a:endParaRPr lang="en-US" dirty="0"/>
          </a:p>
        </p:txBody>
      </p:sp>
      <p:pic>
        <p:nvPicPr>
          <p:cNvPr id="28674" name="Picture 2" descr="http://1.bp.blogspot.com/-hqjUep2VQSE/UMAZeWZtn6I/AAAAAAAACIY/mKeRaZlFZrk/s1600/Calvin+Coolid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10000"/>
            <a:ext cx="5257800" cy="3048000"/>
          </a:xfrm>
          <a:prstGeom prst="rect">
            <a:avLst/>
          </a:prstGeom>
          <a:noFill/>
        </p:spPr>
      </p:pic>
      <p:pic>
        <p:nvPicPr>
          <p:cNvPr id="28676" name="Picture 4" descr="http://lh4.ggpht.com/-feWmaKT46vg/TxXwKLHCK8I/AAAAAAAAU_I/zAIKGss0QAU/Calvin%252520Coolidge%252520campaign%252520sign%25255B5%25255D.png?imgmax=8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2500" y="3810000"/>
            <a:ext cx="4381500" cy="28765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Three Republican </a:t>
            </a:r>
            <a:r>
              <a:rPr lang="en-US" dirty="0" err="1" smtClean="0"/>
              <a:t>Presidents:Hoover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400" b="1" u="sng" dirty="0" smtClean="0"/>
              <a:t>The Hoover Administration </a:t>
            </a:r>
            <a:r>
              <a:rPr lang="en-US" sz="2400" dirty="0" smtClean="0"/>
              <a:t>1929-1933</a:t>
            </a:r>
          </a:p>
          <a:p>
            <a:r>
              <a:rPr lang="en-US" sz="2400" dirty="0" smtClean="0"/>
              <a:t>Engineer who organized food production in </a:t>
            </a:r>
            <a:r>
              <a:rPr lang="en-US" sz="2400" b="1" u="sng" dirty="0" smtClean="0"/>
              <a:t>World War I</a:t>
            </a:r>
          </a:p>
          <a:p>
            <a:r>
              <a:rPr lang="en-US" sz="2400" dirty="0" smtClean="0"/>
              <a:t>Secretary of Commerce</a:t>
            </a:r>
          </a:p>
          <a:p>
            <a:r>
              <a:rPr lang="en-US" sz="2400" dirty="0" smtClean="0"/>
              <a:t>As president predicted an end to poverty which helped get him </a:t>
            </a:r>
            <a:r>
              <a:rPr lang="en-US" sz="2400" b="1" u="sng" dirty="0" smtClean="0"/>
              <a:t>elected</a:t>
            </a:r>
          </a:p>
          <a:p>
            <a:endParaRPr lang="en-US" dirty="0"/>
          </a:p>
        </p:txBody>
      </p:sp>
      <p:pic>
        <p:nvPicPr>
          <p:cNvPr id="27650" name="Picture 2" descr="http://upload.wikimedia.org/wikipedia/commons/thumb/9/97/Herbert_Hoover.jpg/220px-Herbert_Hoov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733800"/>
            <a:ext cx="2667000" cy="2895600"/>
          </a:xfrm>
          <a:prstGeom prst="rect">
            <a:avLst/>
          </a:prstGeom>
          <a:noFill/>
        </p:spPr>
      </p:pic>
      <p:pic>
        <p:nvPicPr>
          <p:cNvPr id="27654" name="Picture 6" descr="The Presidential Election of 192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3429000"/>
            <a:ext cx="5715000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Three Republican </a:t>
            </a:r>
            <a:r>
              <a:rPr lang="en-US" dirty="0" err="1" smtClean="0"/>
              <a:t>Presidents:Hoover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54162"/>
            <a:ext cx="4953000" cy="5303838"/>
          </a:xfrm>
        </p:spPr>
        <p:txBody>
          <a:bodyPr/>
          <a:lstStyle/>
          <a:p>
            <a:r>
              <a:rPr lang="en-US" sz="2400" dirty="0" smtClean="0"/>
              <a:t>Believed in “rugged individualism” spirit that made US a great nation (</a:t>
            </a:r>
            <a:r>
              <a:rPr lang="en-US" sz="2400" b="1" u="sng" dirty="0" smtClean="0"/>
              <a:t>equal</a:t>
            </a:r>
            <a:r>
              <a:rPr lang="en-US" sz="2400" dirty="0" smtClean="0"/>
              <a:t> opportunity, </a:t>
            </a:r>
            <a:r>
              <a:rPr lang="en-US" sz="2400" b="1" u="sng" dirty="0" smtClean="0"/>
              <a:t>free</a:t>
            </a:r>
            <a:r>
              <a:rPr lang="en-US" sz="2400" dirty="0" smtClean="0"/>
              <a:t> education, will to </a:t>
            </a:r>
            <a:r>
              <a:rPr lang="en-US" sz="2400" b="1" u="sng" dirty="0" smtClean="0"/>
              <a:t>succeed</a:t>
            </a:r>
            <a:r>
              <a:rPr lang="en-US" sz="2400" dirty="0" smtClean="0"/>
              <a:t>)</a:t>
            </a:r>
          </a:p>
          <a:p>
            <a:r>
              <a:rPr lang="en-US" sz="2400" dirty="0" smtClean="0"/>
              <a:t>Strongly </a:t>
            </a:r>
            <a:r>
              <a:rPr lang="en-US" sz="2400" u="sng" dirty="0" smtClean="0"/>
              <a:t>Pro business </a:t>
            </a:r>
            <a:r>
              <a:rPr lang="en-US" sz="2400" dirty="0" smtClean="0"/>
              <a:t>(raised US standard of living)</a:t>
            </a:r>
          </a:p>
          <a:p>
            <a:r>
              <a:rPr lang="en-US" sz="2400" dirty="0" smtClean="0"/>
              <a:t>Felt that </a:t>
            </a:r>
            <a:r>
              <a:rPr lang="en-US" sz="2400" dirty="0" err="1" smtClean="0"/>
              <a:t>govt</a:t>
            </a:r>
            <a:r>
              <a:rPr lang="en-US" sz="2400" dirty="0" smtClean="0"/>
              <a:t> interference in the economy should be minimal (cause corruption &amp; extinguish opportunity)</a:t>
            </a:r>
          </a:p>
          <a:p>
            <a:endParaRPr lang="en-US" dirty="0"/>
          </a:p>
        </p:txBody>
      </p:sp>
      <p:pic>
        <p:nvPicPr>
          <p:cNvPr id="26626" name="Picture 2" descr="File:Herbert Hoover as the new President, March 17, 1929.by Oscar Cesare.original drawing.01.detail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1219200"/>
            <a:ext cx="4114800" cy="533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1. Which president wanted a ‘return to normalcy’?</a:t>
            </a:r>
            <a:br>
              <a:rPr lang="en-US" dirty="0" smtClean="0"/>
            </a:br>
            <a:r>
              <a:rPr lang="en-US" dirty="0" smtClean="0"/>
              <a:t>2. Which president became president because he was VP to a president that died in office?</a:t>
            </a:r>
          </a:p>
          <a:p>
            <a:r>
              <a:rPr lang="en-US" dirty="0" smtClean="0"/>
              <a:t>3. Which president’s term was full of scandal (tea pot dome)?</a:t>
            </a:r>
          </a:p>
          <a:p>
            <a:r>
              <a:rPr lang="en-US" dirty="0" smtClean="0"/>
              <a:t>4. what is a distrust of foreigners?</a:t>
            </a:r>
          </a:p>
          <a:p>
            <a:r>
              <a:rPr lang="en-US" dirty="0" smtClean="0"/>
              <a:t>5. What is the name of the ‘hate group’ that disliked Jews and Catholics?</a:t>
            </a:r>
          </a:p>
          <a:p>
            <a:r>
              <a:rPr lang="en-US" dirty="0" smtClean="0"/>
              <a:t>6. What do we call the fear of communism in the 1920s?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8410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Unit 6 The “Roaring Twenties”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6000" dirty="0" smtClean="0"/>
              <a:t>Reasons for Prosperity of the 1920’s</a:t>
            </a:r>
            <a:endParaRPr lang="en-US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Reasons for Prosperity of the 1920’s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686800" cy="4937125"/>
          </a:xfrm>
        </p:spPr>
        <p:txBody>
          <a:bodyPr/>
          <a:lstStyle/>
          <a:p>
            <a:pPr>
              <a:buNone/>
            </a:pPr>
            <a:r>
              <a:rPr lang="en-US" sz="2400" dirty="0" smtClean="0"/>
              <a:t>The Rise of the Automobile</a:t>
            </a:r>
          </a:p>
          <a:p>
            <a:r>
              <a:rPr lang="en-US" sz="2400" dirty="0" smtClean="0"/>
              <a:t>Cars allowed greater mobility to people (vacations, suburbs, schooling)</a:t>
            </a:r>
          </a:p>
          <a:p>
            <a:r>
              <a:rPr lang="en-US" sz="2400" dirty="0" smtClean="0"/>
              <a:t>Stimulated other industries (gas, rubber, </a:t>
            </a:r>
            <a:r>
              <a:rPr lang="en-US" sz="2400" b="1" u="sng" dirty="0" smtClean="0"/>
              <a:t>steel)</a:t>
            </a:r>
          </a:p>
          <a:p>
            <a:r>
              <a:rPr lang="en-US" sz="2400" dirty="0" smtClean="0"/>
              <a:t>Single most </a:t>
            </a:r>
            <a:r>
              <a:rPr lang="en-US" sz="2400" b="1" u="sng" dirty="0" smtClean="0"/>
              <a:t>important</a:t>
            </a:r>
            <a:r>
              <a:rPr lang="en-US" sz="2400" dirty="0" smtClean="0"/>
              <a:t> factor for prosperity of 1920’s</a:t>
            </a:r>
          </a:p>
          <a:p>
            <a:endParaRPr lang="en-US" dirty="0"/>
          </a:p>
        </p:txBody>
      </p:sp>
      <p:pic>
        <p:nvPicPr>
          <p:cNvPr id="4" name="Picture 2" descr="http://artfiles.art.com/images/-/Henry-Ford-Poster-C10098915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429000"/>
            <a:ext cx="44958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Reasons for Prosperity of the 1920’s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3886200" cy="54102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Henry Ford—early auto manufacturer who pioneered new production techniques such as assembly line to lower car prices and bring car ownership within reach of most Americans</a:t>
            </a:r>
          </a:p>
          <a:p>
            <a:r>
              <a:rPr lang="en-US" sz="2400" b="1" i="1" u="sng" dirty="0" smtClean="0"/>
              <a:t>Model T</a:t>
            </a:r>
            <a:r>
              <a:rPr lang="en-US" sz="2400" dirty="0" smtClean="0"/>
              <a:t> priced at under $300 per car, allowed everyone to afford a car </a:t>
            </a:r>
          </a:p>
          <a:p>
            <a:endParaRPr lang="en-US" sz="2400" dirty="0"/>
          </a:p>
        </p:txBody>
      </p:sp>
      <p:pic>
        <p:nvPicPr>
          <p:cNvPr id="4" name="Picture 10" descr="Ford%20HP_Model_T_Assembly_L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914400"/>
            <a:ext cx="4419600" cy="263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3429000"/>
            <a:ext cx="44958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1752600"/>
            <a:ext cx="8458200" cy="3048000"/>
          </a:xfrm>
        </p:spPr>
        <p:txBody>
          <a:bodyPr>
            <a:normAutofit/>
          </a:bodyPr>
          <a:lstStyle/>
          <a:p>
            <a:r>
              <a:rPr lang="en-US" sz="6000" dirty="0" smtClean="0"/>
              <a:t>Adjusting to the Peace 1919-1921</a:t>
            </a:r>
            <a:endParaRPr lang="en-US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Reasons for Prosperity of the 1920’s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en-US" sz="2400" dirty="0" smtClean="0"/>
              <a:t>New Industries</a:t>
            </a:r>
          </a:p>
          <a:p>
            <a:r>
              <a:rPr lang="en-US" sz="2400" dirty="0" smtClean="0"/>
              <a:t>Electricity and electrical appliances stimulate economy:</a:t>
            </a:r>
          </a:p>
          <a:p>
            <a:r>
              <a:rPr lang="en-US" sz="2400" dirty="0" smtClean="0"/>
              <a:t> radio</a:t>
            </a:r>
          </a:p>
          <a:p>
            <a:r>
              <a:rPr lang="en-US" sz="2400" dirty="0" smtClean="0"/>
              <a:t>motion picture</a:t>
            </a:r>
          </a:p>
          <a:p>
            <a:r>
              <a:rPr lang="en-US" sz="2400" dirty="0" smtClean="0"/>
              <a:t>vacuum cleaners</a:t>
            </a:r>
          </a:p>
          <a:p>
            <a:r>
              <a:rPr lang="en-US" sz="2400" dirty="0" smtClean="0"/>
              <a:t>Created new </a:t>
            </a:r>
            <a:r>
              <a:rPr lang="en-US" sz="2400" b="1" u="sng" dirty="0" smtClean="0"/>
              <a:t>jobs</a:t>
            </a:r>
            <a:r>
              <a:rPr lang="en-US" sz="2400" dirty="0" smtClean="0"/>
              <a:t> and changed the way Americans lived</a:t>
            </a:r>
          </a:p>
          <a:p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9443" y="1600200"/>
            <a:ext cx="3600914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Reasons for Prosperity of the 1920’s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More Efficient Production Techniques</a:t>
            </a:r>
          </a:p>
          <a:p>
            <a:r>
              <a:rPr lang="en-US" dirty="0" smtClean="0"/>
              <a:t>Assembly line</a:t>
            </a:r>
          </a:p>
          <a:p>
            <a:r>
              <a:rPr lang="en-US" dirty="0" smtClean="0"/>
              <a:t>Standardized parts</a:t>
            </a:r>
          </a:p>
          <a:p>
            <a:r>
              <a:rPr lang="en-US" dirty="0" smtClean="0"/>
              <a:t>Conveyer belt</a:t>
            </a:r>
          </a:p>
          <a:p>
            <a:r>
              <a:rPr lang="en-US" dirty="0" smtClean="0"/>
              <a:t>Increased </a:t>
            </a:r>
            <a:r>
              <a:rPr lang="en-US" b="1" u="sng" dirty="0" smtClean="0"/>
              <a:t>efficiency</a:t>
            </a:r>
            <a:r>
              <a:rPr lang="en-US" dirty="0" smtClean="0"/>
              <a:t> and production speed, did away with skilled workers</a:t>
            </a:r>
          </a:p>
          <a:p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219200"/>
            <a:ext cx="3471574" cy="269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099034"/>
            <a:ext cx="2133600" cy="2606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Reasons for Prosperity of the 1920’s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Aviation</a:t>
            </a:r>
          </a:p>
          <a:p>
            <a:r>
              <a:rPr lang="en-US" b="1" u="sng" dirty="0" smtClean="0"/>
              <a:t>Glenn Curtiss</a:t>
            </a:r>
            <a:r>
              <a:rPr lang="en-US" dirty="0" smtClean="0"/>
              <a:t>—aviation pioneer who developed airplanes that landed on water</a:t>
            </a:r>
          </a:p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161731"/>
            <a:ext cx="4724400" cy="3550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Emergence of New values in the 1920’s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686800" cy="493712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Rise of Popular new Heroes</a:t>
            </a:r>
          </a:p>
          <a:p>
            <a:r>
              <a:rPr lang="en-US" dirty="0" smtClean="0"/>
              <a:t>More leisure time in 1920’s leads to greater need for entertainment and heroes to identify with</a:t>
            </a:r>
          </a:p>
          <a:p>
            <a:r>
              <a:rPr lang="en-US" u="sng" dirty="0" smtClean="0"/>
              <a:t>Charles Lindbergh</a:t>
            </a:r>
            <a:r>
              <a:rPr lang="en-US" dirty="0" smtClean="0"/>
              <a:t>-first person to fly solo across the Atlantic ocean</a:t>
            </a:r>
          </a:p>
          <a:p>
            <a:pPr lvl="1"/>
            <a:r>
              <a:rPr lang="en-US" dirty="0" smtClean="0"/>
              <a:t> Became an international hero</a:t>
            </a:r>
          </a:p>
          <a:p>
            <a:r>
              <a:rPr lang="en-US" dirty="0" smtClean="0"/>
              <a:t>Sports stars like Babe Ruth and Jack Dempsey serve as role models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Reasons for Prosperity of the 1920’s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Age of Mass Consumption</a:t>
            </a:r>
          </a:p>
          <a:p>
            <a:r>
              <a:rPr lang="en-US" dirty="0" smtClean="0"/>
              <a:t>Advertising stimulated </a:t>
            </a:r>
            <a:r>
              <a:rPr lang="en-US" b="1" u="sng" dirty="0" smtClean="0"/>
              <a:t>demand</a:t>
            </a:r>
            <a:r>
              <a:rPr lang="en-US" dirty="0" smtClean="0"/>
              <a:t> (higher wages and leisure time lead to mass purchasing)</a:t>
            </a:r>
          </a:p>
          <a:p>
            <a:r>
              <a:rPr lang="en-US" dirty="0" smtClean="0"/>
              <a:t>Retailers introduced </a:t>
            </a:r>
            <a:r>
              <a:rPr lang="en-US" b="1" u="sng" dirty="0" smtClean="0"/>
              <a:t>installment buying &amp; buying on credit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4894" y="2057400"/>
            <a:ext cx="4529106" cy="341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Reasons for Prosperity of the 1920’s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en-US" dirty="0" smtClean="0"/>
              <a:t>Speculation Boom &amp; Uneven Prosperity</a:t>
            </a:r>
          </a:p>
          <a:p>
            <a:r>
              <a:rPr lang="en-US" dirty="0" smtClean="0"/>
              <a:t>Corporate profits led stock prices to rise</a:t>
            </a:r>
          </a:p>
          <a:p>
            <a:r>
              <a:rPr lang="en-US" dirty="0" smtClean="0"/>
              <a:t>Many Americans began to </a:t>
            </a:r>
            <a:r>
              <a:rPr lang="en-US" b="1" u="sng" dirty="0" smtClean="0"/>
              <a:t>speculate </a:t>
            </a:r>
            <a:r>
              <a:rPr lang="en-US" dirty="0" smtClean="0"/>
              <a:t>in the stock market and real estate in the hopes of getting rich</a:t>
            </a:r>
          </a:p>
          <a:p>
            <a:r>
              <a:rPr lang="en-US" dirty="0" smtClean="0"/>
              <a:t>Top </a:t>
            </a:r>
            <a:r>
              <a:rPr lang="en-US" b="1" u="sng" dirty="0" smtClean="0"/>
              <a:t>1%</a:t>
            </a:r>
            <a:r>
              <a:rPr lang="en-US" dirty="0" smtClean="0"/>
              <a:t> controlled almost </a:t>
            </a:r>
            <a:r>
              <a:rPr lang="en-US" b="1" u="sng" dirty="0" smtClean="0"/>
              <a:t>50%</a:t>
            </a:r>
            <a:r>
              <a:rPr lang="en-US" dirty="0" smtClean="0"/>
              <a:t> of wealth in US</a:t>
            </a:r>
          </a:p>
          <a:p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6528" y="2209800"/>
            <a:ext cx="4093147" cy="3443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Many historians believe the mass-production of automobiles was the most important factor in the prosperity of the 20s.  Do you agree?  Explain your answer</a:t>
            </a:r>
          </a:p>
          <a:p>
            <a:r>
              <a:rPr lang="en-US" dirty="0" smtClean="0"/>
              <a:t>Did the use of buying on credit make the economy fragile?  Explain.</a:t>
            </a:r>
          </a:p>
          <a:p>
            <a:r>
              <a:rPr lang="en-US" dirty="0" smtClean="0"/>
              <a:t>Recreate the Factors of Prosperity graphic organizer on pg 183 of Jarrett book and fill in.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Reasons for Prosperity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Those who were not so prosperous: immigration and eugenics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5989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Cultural Values in Conflict in the 1920’s (Attempts to Preserve Traditional Values)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3810000" cy="4525963"/>
          </a:xfrm>
        </p:spPr>
        <p:txBody>
          <a:bodyPr/>
          <a:lstStyle/>
          <a:p>
            <a:pPr>
              <a:buNone/>
            </a:pPr>
            <a:r>
              <a:rPr lang="en-US" sz="2400" dirty="0" smtClean="0"/>
              <a:t>New Restrictions on Immigration</a:t>
            </a:r>
          </a:p>
          <a:p>
            <a:r>
              <a:rPr lang="en-US" sz="2400" dirty="0" smtClean="0"/>
              <a:t>Growth in </a:t>
            </a:r>
            <a:r>
              <a:rPr lang="en-US" sz="2400" dirty="0" err="1" smtClean="0"/>
              <a:t>Nativist</a:t>
            </a:r>
            <a:r>
              <a:rPr lang="en-US" sz="2400" dirty="0" smtClean="0"/>
              <a:t> sentiment</a:t>
            </a:r>
          </a:p>
          <a:p>
            <a:r>
              <a:rPr lang="en-US" sz="2400" dirty="0" smtClean="0"/>
              <a:t>Immigration acts of 1921, 1924, 1929, used to keep out immigrants from Southern &amp; Eastern Europe</a:t>
            </a:r>
          </a:p>
          <a:p>
            <a:r>
              <a:rPr lang="en-US" sz="2400" dirty="0" smtClean="0"/>
              <a:t> establish immigrant quotas for the 1</a:t>
            </a:r>
            <a:r>
              <a:rPr lang="en-US" sz="2400" baseline="30000" dirty="0" smtClean="0"/>
              <a:t>st</a:t>
            </a:r>
            <a:r>
              <a:rPr lang="en-US" sz="2400" dirty="0" smtClean="0"/>
              <a:t> time</a:t>
            </a:r>
          </a:p>
          <a:p>
            <a:endParaRPr lang="en-US" dirty="0"/>
          </a:p>
        </p:txBody>
      </p:sp>
      <p:pic>
        <p:nvPicPr>
          <p:cNvPr id="4" name="Content Placeholder 4" descr="isolationcarto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495800" y="1295400"/>
            <a:ext cx="4016375" cy="53546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Cultural Values in Conflict in the 1920’s (Attempts to Preserve Traditional Values)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Eugenics</a:t>
            </a:r>
          </a:p>
          <a:p>
            <a:r>
              <a:rPr lang="en-US" dirty="0" smtClean="0"/>
              <a:t>advocated improvement by breeding (superior race)</a:t>
            </a:r>
          </a:p>
          <a:p>
            <a:r>
              <a:rPr lang="en-US" dirty="0" smtClean="0"/>
              <a:t>promote superior genetic characteristics and Social Darwinism</a:t>
            </a:r>
          </a:p>
          <a:p>
            <a:r>
              <a:rPr lang="en-US" dirty="0" smtClean="0"/>
              <a:t>Used to advocate reducing immigration, forced sterilization, segregation, and marriage restrictions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Adjusting to the Peace 1919-1921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America returned to foreign policy of </a:t>
            </a:r>
            <a:r>
              <a:rPr lang="en-US" b="1" u="sng" dirty="0" smtClean="0"/>
              <a:t>isolationism</a:t>
            </a:r>
          </a:p>
          <a:p>
            <a:r>
              <a:rPr lang="en-US" dirty="0" smtClean="0"/>
              <a:t>Immediately after the war, Americans experienced a temporary </a:t>
            </a:r>
            <a:r>
              <a:rPr lang="en-US" b="1" u="sng" dirty="0" smtClean="0"/>
              <a:t>recession</a:t>
            </a:r>
            <a:r>
              <a:rPr lang="en-US" dirty="0" smtClean="0"/>
              <a:t> as businesses  adjusted from a wartime to a peacetime economy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514600"/>
            <a:ext cx="43434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Eugenics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http://eugenics-baby-design.com/images/eugenics-stor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524000"/>
            <a:ext cx="4189228" cy="3779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740819"/>
            <a:ext cx="4343400" cy="2443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9921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Emergence of New values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Harlem Renaissance, The Great Migration, and the Lost Generation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355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Emergence of New values in the 1920’s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Tin Pan Alley</a:t>
            </a:r>
          </a:p>
          <a:p>
            <a:r>
              <a:rPr lang="en-US" dirty="0" smtClean="0"/>
              <a:t>Located in NYC</a:t>
            </a:r>
          </a:p>
          <a:p>
            <a:r>
              <a:rPr lang="en-US" dirty="0" smtClean="0"/>
              <a:t>Emergence of new form of American Popular music (blues, jazz, ragtime mixed together)</a:t>
            </a:r>
          </a:p>
          <a:p>
            <a:r>
              <a:rPr lang="en-US" dirty="0" smtClean="0"/>
              <a:t>Led to new song writers and new need to play songs at home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Emergence of New values in the 1920’s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Youth and Lost Generation</a:t>
            </a:r>
          </a:p>
          <a:p>
            <a:r>
              <a:rPr lang="en-US" dirty="0" smtClean="0"/>
              <a:t>Rejected desire for material wealth</a:t>
            </a:r>
          </a:p>
          <a:p>
            <a:r>
              <a:rPr lang="en-US" dirty="0" smtClean="0"/>
              <a:t>Influenced by brutality of WWI, felt that US had become materialistic and lacked spirituality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333625"/>
            <a:ext cx="4343400" cy="325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Emergence of New values in the 1920’s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686800" cy="5105400"/>
          </a:xfrm>
        </p:spPr>
        <p:txBody>
          <a:bodyPr>
            <a:normAutofit/>
          </a:bodyPr>
          <a:lstStyle/>
          <a:p>
            <a:r>
              <a:rPr lang="en-US" u="sng" dirty="0" smtClean="0"/>
              <a:t>Sinclair Lewis </a:t>
            </a:r>
            <a:r>
              <a:rPr lang="en-US" dirty="0" smtClean="0"/>
              <a:t>ridiculed American hypocrisy in his books </a:t>
            </a:r>
            <a:r>
              <a:rPr lang="en-US" i="1" dirty="0" smtClean="0"/>
              <a:t>Main Street </a:t>
            </a:r>
            <a:r>
              <a:rPr lang="en-US" dirty="0" smtClean="0"/>
              <a:t>&amp; </a:t>
            </a:r>
            <a:r>
              <a:rPr lang="en-US" i="1" dirty="0" smtClean="0"/>
              <a:t>Babbitt</a:t>
            </a:r>
          </a:p>
          <a:p>
            <a:r>
              <a:rPr lang="en-US" u="sng" dirty="0" smtClean="0"/>
              <a:t>F. Scott Fitzgerald</a:t>
            </a:r>
            <a:r>
              <a:rPr lang="en-US" dirty="0" smtClean="0"/>
              <a:t>—his works such as</a:t>
            </a:r>
            <a:r>
              <a:rPr lang="en-US" i="1" dirty="0" smtClean="0"/>
              <a:t> The Great Gatsby</a:t>
            </a:r>
            <a:r>
              <a:rPr lang="en-US" dirty="0" smtClean="0"/>
              <a:t>, captured the spirit of the </a:t>
            </a:r>
            <a:r>
              <a:rPr lang="en-US" u="sng" dirty="0" smtClean="0"/>
              <a:t>Jazz Age </a:t>
            </a:r>
            <a:r>
              <a:rPr lang="en-US" dirty="0" smtClean="0"/>
              <a:t>and depicted the lifestyles of the young and materialistic rich in the 1920’s</a:t>
            </a:r>
          </a:p>
          <a:p>
            <a:r>
              <a:rPr lang="en-US" dirty="0" smtClean="0"/>
              <a:t> </a:t>
            </a:r>
            <a:r>
              <a:rPr lang="en-US" u="sng" dirty="0" smtClean="0"/>
              <a:t>Ernest Hemingway</a:t>
            </a:r>
            <a:r>
              <a:rPr lang="en-US" dirty="0" smtClean="0"/>
              <a:t>—wrote about experiences of WWI and the strength of youth in </a:t>
            </a:r>
            <a:r>
              <a:rPr lang="en-US" i="1" dirty="0" smtClean="0"/>
              <a:t>A Farewell to Arms</a:t>
            </a:r>
            <a:r>
              <a:rPr lang="en-US" dirty="0" smtClean="0"/>
              <a:t> and </a:t>
            </a:r>
            <a:r>
              <a:rPr lang="en-US" i="1" dirty="0" smtClean="0"/>
              <a:t>The Sun also Rises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Emergence of New values in the 1920’s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686800" cy="4860925"/>
          </a:xfrm>
        </p:spPr>
        <p:txBody>
          <a:bodyPr/>
          <a:lstStyle/>
          <a:p>
            <a:pPr>
              <a:buNone/>
            </a:pPr>
            <a:r>
              <a:rPr lang="en-US" sz="2400" dirty="0" smtClean="0"/>
              <a:t>The Great Migration</a:t>
            </a:r>
          </a:p>
          <a:p>
            <a:r>
              <a:rPr lang="en-US" sz="2400" dirty="0" smtClean="0"/>
              <a:t>Millions of </a:t>
            </a:r>
            <a:r>
              <a:rPr lang="en-US" sz="2400" u="sng" dirty="0" smtClean="0"/>
              <a:t>African Americans </a:t>
            </a:r>
            <a:r>
              <a:rPr lang="en-US" sz="2400" dirty="0" smtClean="0"/>
              <a:t>leave the </a:t>
            </a:r>
            <a:r>
              <a:rPr lang="en-US" sz="2400" b="1" dirty="0" smtClean="0"/>
              <a:t>south</a:t>
            </a:r>
            <a:r>
              <a:rPr lang="en-US" sz="2400" dirty="0" smtClean="0"/>
              <a:t> and migrate to northern and Midwestern cities during and after WWI</a:t>
            </a:r>
          </a:p>
          <a:p>
            <a:r>
              <a:rPr lang="en-US" sz="2400" dirty="0" smtClean="0"/>
              <a:t>Went to look for </a:t>
            </a:r>
            <a:r>
              <a:rPr lang="en-US" sz="2400" b="1" dirty="0" smtClean="0"/>
              <a:t>jobs</a:t>
            </a:r>
            <a:r>
              <a:rPr lang="en-US" sz="2400" dirty="0" smtClean="0"/>
              <a:t> in industry and to escape racism</a:t>
            </a:r>
          </a:p>
          <a:p>
            <a:endParaRPr lang="en-US" dirty="0"/>
          </a:p>
        </p:txBody>
      </p:sp>
      <p:pic>
        <p:nvPicPr>
          <p:cNvPr id="4" name="Picture 7" descr="image00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971800"/>
            <a:ext cx="8763000" cy="3962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Emergence of New values in the 1920’s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The Harlem Renaissance</a:t>
            </a:r>
          </a:p>
          <a:p>
            <a:r>
              <a:rPr lang="en-US" dirty="0" smtClean="0"/>
              <a:t>Began with the Rise of </a:t>
            </a:r>
            <a:r>
              <a:rPr lang="en-US" u="sng" dirty="0" smtClean="0"/>
              <a:t>Jazz</a:t>
            </a:r>
            <a:r>
              <a:rPr lang="en-US" dirty="0" smtClean="0"/>
              <a:t> music</a:t>
            </a:r>
          </a:p>
          <a:p>
            <a:r>
              <a:rPr lang="en-US" dirty="0" smtClean="0"/>
              <a:t>Led to new optimism and growth of African American culture</a:t>
            </a:r>
          </a:p>
          <a:p>
            <a:r>
              <a:rPr lang="en-US" dirty="0" smtClean="0"/>
              <a:t> Harlem, New York became cultural center of the Harlem Renaissance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09600"/>
            <a:ext cx="8053256" cy="5798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090969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Emergence of New values in the 1920’s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u="sng" dirty="0" smtClean="0"/>
              <a:t>Langston Hughes </a:t>
            </a:r>
            <a:r>
              <a:rPr lang="en-US" dirty="0" smtClean="0"/>
              <a:t>(Poet and Novelist)—wrote about pride in black heritage and attacked racism </a:t>
            </a:r>
          </a:p>
          <a:p>
            <a:r>
              <a:rPr lang="en-US" u="sng" dirty="0" smtClean="0"/>
              <a:t>Alain Locke</a:t>
            </a:r>
            <a:r>
              <a:rPr lang="en-US" dirty="0" smtClean="0"/>
              <a:t>: Black Historian who collected works of Harlem Renaissance</a:t>
            </a:r>
          </a:p>
          <a:p>
            <a:r>
              <a:rPr lang="en-US" u="sng" dirty="0" err="1" smtClean="0"/>
              <a:t>Zora</a:t>
            </a:r>
            <a:r>
              <a:rPr lang="en-US" u="sng" dirty="0" smtClean="0"/>
              <a:t> Hurston</a:t>
            </a:r>
            <a:r>
              <a:rPr lang="en-US" dirty="0" smtClean="0"/>
              <a:t>: wrote Their Eyes Watching God </a:t>
            </a:r>
          </a:p>
          <a:p>
            <a:r>
              <a:rPr lang="en-US" dirty="0" smtClean="0"/>
              <a:t>All celebrated black culture and value through their works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Langston Hughes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b="1" dirty="0"/>
              <a:t>Song for a Dark Girl</a:t>
            </a:r>
          </a:p>
          <a:p>
            <a:endParaRPr lang="en-US" b="1" dirty="0"/>
          </a:p>
          <a:p>
            <a:r>
              <a:rPr lang="en-US" dirty="0"/>
              <a:t>Way Down South in Dixie </a:t>
            </a:r>
          </a:p>
          <a:p>
            <a:r>
              <a:rPr lang="en-US" dirty="0"/>
              <a:t> (Break the heart of me) </a:t>
            </a:r>
          </a:p>
          <a:p>
            <a:r>
              <a:rPr lang="en-US" dirty="0"/>
              <a:t>They hung my black young lover </a:t>
            </a:r>
          </a:p>
          <a:p>
            <a:r>
              <a:rPr lang="en-US" dirty="0"/>
              <a:t> To a cross roads tree.</a:t>
            </a:r>
          </a:p>
          <a:p>
            <a:endParaRPr lang="en-US" dirty="0"/>
          </a:p>
          <a:p>
            <a:r>
              <a:rPr lang="en-US" dirty="0"/>
              <a:t>Way Down South in Dixie </a:t>
            </a:r>
          </a:p>
          <a:p>
            <a:r>
              <a:rPr lang="en-US" dirty="0"/>
              <a:t> (Bruised body high in air) </a:t>
            </a:r>
          </a:p>
          <a:p>
            <a:r>
              <a:rPr lang="en-US" dirty="0"/>
              <a:t>I asked the white Lord Jesus </a:t>
            </a:r>
          </a:p>
          <a:p>
            <a:r>
              <a:rPr lang="en-US" dirty="0"/>
              <a:t> What was the use of prayer.</a:t>
            </a:r>
          </a:p>
          <a:p>
            <a:endParaRPr lang="en-US" dirty="0"/>
          </a:p>
          <a:p>
            <a:r>
              <a:rPr lang="en-US" dirty="0"/>
              <a:t>Way Down South in Dixie </a:t>
            </a:r>
          </a:p>
          <a:p>
            <a:r>
              <a:rPr lang="en-US" dirty="0"/>
              <a:t> (Break the heart of me) </a:t>
            </a:r>
          </a:p>
          <a:p>
            <a:r>
              <a:rPr lang="en-US" dirty="0"/>
              <a:t>Love is a naked shadow </a:t>
            </a:r>
          </a:p>
          <a:p>
            <a:r>
              <a:rPr lang="en-US" dirty="0"/>
              <a:t> On a gnarled and naked tree</a:t>
            </a:r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676400"/>
            <a:ext cx="2999664" cy="401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88978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Adjusting to the Peace 1919-1921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686800" cy="486092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600" dirty="0" smtClean="0"/>
              <a:t>Red Scare</a:t>
            </a:r>
          </a:p>
          <a:p>
            <a:r>
              <a:rPr lang="en-US" sz="2600" dirty="0" smtClean="0"/>
              <a:t>Americans were frightened by the triumph of Bolsheviks &amp; </a:t>
            </a:r>
            <a:r>
              <a:rPr lang="en-US" sz="2600" b="1" u="sng" dirty="0" smtClean="0"/>
              <a:t>Communism</a:t>
            </a:r>
            <a:r>
              <a:rPr lang="en-US" sz="2600" dirty="0" smtClean="0"/>
              <a:t> in Russia led to </a:t>
            </a:r>
            <a:r>
              <a:rPr lang="en-US" sz="2600" b="1" u="sng" dirty="0" smtClean="0"/>
              <a:t>Red Scare </a:t>
            </a:r>
            <a:r>
              <a:rPr lang="en-US" sz="2600" dirty="0" smtClean="0"/>
              <a:t>in USA</a:t>
            </a:r>
          </a:p>
          <a:p>
            <a:r>
              <a:rPr lang="en-US" sz="2600" dirty="0" smtClean="0"/>
              <a:t>Fear of Communist Revolutions in US</a:t>
            </a:r>
          </a:p>
          <a:p>
            <a:endParaRPr lang="en-US" dirty="0"/>
          </a:p>
        </p:txBody>
      </p:sp>
      <p:pic>
        <p:nvPicPr>
          <p:cNvPr id="4" name="Picture 2" descr="http://www.assumption.edu/users/McClymer/his261/LetsGoToTheBottom.JPG"/>
          <p:cNvPicPr>
            <a:picLocks noChangeAspect="1" noChangeArrowheads="1"/>
          </p:cNvPicPr>
          <p:nvPr/>
        </p:nvPicPr>
        <p:blipFill>
          <a:blip r:embed="rId2" cstate="print"/>
          <a:srcRect b="9804"/>
          <a:stretch>
            <a:fillRect/>
          </a:stretch>
        </p:blipFill>
        <p:spPr bwMode="auto">
          <a:xfrm>
            <a:off x="4495800" y="3200400"/>
            <a:ext cx="4648200" cy="3657600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5" name="Picture 5" descr="http://upload.wikimedia.org/wikipedia/commons/3/34/Step_by_step_greene.jpg"/>
          <p:cNvPicPr>
            <a:picLocks noChangeAspect="1" noChangeArrowheads="1"/>
          </p:cNvPicPr>
          <p:nvPr/>
        </p:nvPicPr>
        <p:blipFill>
          <a:blip r:embed="rId3" cstate="print"/>
          <a:srcRect r="-1448" b="10130"/>
          <a:stretch>
            <a:fillRect/>
          </a:stretch>
        </p:blipFill>
        <p:spPr bwMode="auto">
          <a:xfrm>
            <a:off x="71438" y="3124200"/>
            <a:ext cx="4500562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Emergence of New values in the 1920’s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686800" cy="493712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Marcus Garvey</a:t>
            </a:r>
          </a:p>
          <a:p>
            <a:r>
              <a:rPr lang="en-US" dirty="0" smtClean="0"/>
              <a:t> Wanted African Americans to organize for freedom</a:t>
            </a:r>
          </a:p>
          <a:p>
            <a:r>
              <a:rPr lang="en-US" dirty="0" smtClean="0"/>
              <a:t>Believed in black self help by owning businesses</a:t>
            </a:r>
          </a:p>
          <a:p>
            <a:r>
              <a:rPr lang="en-US" dirty="0" smtClean="0"/>
              <a:t>Leader of Back to Africa Movement</a:t>
            </a:r>
          </a:p>
          <a:p>
            <a:endParaRPr lang="en-US" dirty="0"/>
          </a:p>
        </p:txBody>
      </p:sp>
      <p:pic>
        <p:nvPicPr>
          <p:cNvPr id="4" name="Picture 5" descr="Marcus Garve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5575" y="3619500"/>
            <a:ext cx="2638425" cy="3238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304800"/>
            <a:ext cx="8509000" cy="638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973542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3619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Unit 6 Acrostic Review</a:t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486400"/>
          </a:xfrm>
        </p:spPr>
        <p:txBody>
          <a:bodyPr>
            <a:normAutofit fontScale="92500" lnSpcReduction="20000"/>
          </a:bodyPr>
          <a:lstStyle/>
          <a:p>
            <a:pPr>
              <a:buFont typeface="Wingdings 2" pitchFamily="18" charset="2"/>
              <a:buNone/>
            </a:pPr>
            <a:r>
              <a:rPr lang="en-US" sz="1900" dirty="0" smtClean="0"/>
              <a:t>To review what we talked about in Ch 13 you will create an acrostic poem </a:t>
            </a:r>
          </a:p>
          <a:p>
            <a:pPr>
              <a:buFont typeface="Wingdings 2" pitchFamily="18" charset="2"/>
              <a:buNone/>
            </a:pPr>
            <a:r>
              <a:rPr lang="en-US" sz="1900" dirty="0" smtClean="0"/>
              <a:t>You will use the following word to create your poem: Jazz Age</a:t>
            </a:r>
          </a:p>
          <a:p>
            <a:pPr>
              <a:buFont typeface="Wingdings 2" pitchFamily="18" charset="2"/>
              <a:buNone/>
            </a:pPr>
            <a:endParaRPr lang="en-US" sz="1900" dirty="0" smtClean="0"/>
          </a:p>
          <a:p>
            <a:pPr>
              <a:buFont typeface="Wingdings 2" pitchFamily="18" charset="2"/>
              <a:buNone/>
            </a:pPr>
            <a:r>
              <a:rPr lang="en-US" sz="1900" dirty="0" smtClean="0"/>
              <a:t>Jumpstarted a new age of American heroes by flying solo across the Atlantic </a:t>
            </a:r>
          </a:p>
          <a:p>
            <a:pPr>
              <a:buFont typeface="Wingdings 2" pitchFamily="18" charset="2"/>
              <a:buNone/>
            </a:pPr>
            <a:r>
              <a:rPr lang="en-US" sz="1900" dirty="0" smtClean="0"/>
              <a:t>A</a:t>
            </a:r>
          </a:p>
          <a:p>
            <a:pPr>
              <a:buFont typeface="Wingdings 2" pitchFamily="18" charset="2"/>
              <a:buNone/>
            </a:pPr>
            <a:r>
              <a:rPr lang="en-US" sz="1900" dirty="0" smtClean="0"/>
              <a:t>Z</a:t>
            </a:r>
          </a:p>
          <a:p>
            <a:pPr>
              <a:buFont typeface="Wingdings 2" pitchFamily="18" charset="2"/>
              <a:buNone/>
            </a:pPr>
            <a:r>
              <a:rPr lang="en-US" sz="1900" dirty="0" smtClean="0"/>
              <a:t>Z</a:t>
            </a:r>
          </a:p>
          <a:p>
            <a:pPr>
              <a:buFont typeface="Wingdings 2" pitchFamily="18" charset="2"/>
              <a:buNone/>
            </a:pPr>
            <a:r>
              <a:rPr lang="en-US" sz="1900" dirty="0" smtClean="0"/>
              <a:t>A</a:t>
            </a:r>
          </a:p>
          <a:p>
            <a:pPr>
              <a:buFont typeface="Wingdings 2" pitchFamily="18" charset="2"/>
              <a:buNone/>
            </a:pPr>
            <a:r>
              <a:rPr lang="en-US" sz="1900" dirty="0" smtClean="0"/>
              <a:t>G</a:t>
            </a:r>
          </a:p>
          <a:p>
            <a:pPr>
              <a:buFont typeface="Wingdings 2" pitchFamily="18" charset="2"/>
              <a:buNone/>
            </a:pPr>
            <a:r>
              <a:rPr lang="en-US" sz="1900" dirty="0" smtClean="0"/>
              <a:t>E</a:t>
            </a:r>
          </a:p>
          <a:p>
            <a:pPr>
              <a:buFont typeface="Wingdings 2" pitchFamily="18" charset="2"/>
              <a:buNone/>
            </a:pPr>
            <a:endParaRPr lang="en-US" sz="1900" dirty="0"/>
          </a:p>
          <a:p>
            <a:pPr>
              <a:buFont typeface="Wingdings 2" pitchFamily="18" charset="2"/>
              <a:buNone/>
            </a:pPr>
            <a:r>
              <a:rPr lang="en-US" sz="1900" dirty="0" smtClean="0"/>
              <a:t>You must explain the importance of the following terms below in your poem, making sure to include as much detail as possible.</a:t>
            </a:r>
          </a:p>
          <a:p>
            <a:pPr>
              <a:buFont typeface="Wingdings 2" pitchFamily="18" charset="2"/>
              <a:buNone/>
            </a:pPr>
            <a:r>
              <a:rPr lang="en-US" sz="1900" b="1" u="sng" dirty="0" smtClean="0"/>
              <a:t>You must include the following</a:t>
            </a:r>
            <a:r>
              <a:rPr lang="en-US" sz="1900" dirty="0" smtClean="0"/>
              <a:t>: Charles Lindbergh, Flappers, </a:t>
            </a:r>
          </a:p>
          <a:p>
            <a:pPr>
              <a:buFont typeface="Wingdings 2" pitchFamily="18" charset="2"/>
              <a:buNone/>
            </a:pPr>
            <a:r>
              <a:rPr lang="en-US" sz="1900" dirty="0" smtClean="0"/>
              <a:t>Harlem Renaissance, Prohibition, Scopes Trial, Clarence Darrow, William Jennings Bryan</a:t>
            </a:r>
          </a:p>
          <a:p>
            <a:pPr>
              <a:buFont typeface="Wingdings 2" pitchFamily="18" charset="2"/>
              <a:buNone/>
            </a:pPr>
            <a:r>
              <a:rPr lang="en-US" sz="1900" dirty="0" smtClean="0"/>
              <a:t>Your sentences have to be at least five words and not more than 15:</a:t>
            </a:r>
          </a:p>
          <a:p>
            <a:pPr>
              <a:buFont typeface="Wingdings 2" pitchFamily="18" charset="2"/>
              <a:buNone/>
            </a:pPr>
            <a:r>
              <a:rPr lang="en-US" sz="1900" dirty="0" smtClean="0"/>
              <a:t>When you are finished raise your hand and I will check your work, you must get you work checked before you leave</a:t>
            </a:r>
            <a:endParaRPr lang="en-US" sz="1400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Adjusting to the Peace 1919-1921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u="sng" dirty="0" smtClean="0"/>
              <a:t>Palmer Raids</a:t>
            </a:r>
            <a:r>
              <a:rPr lang="en-US" dirty="0" smtClean="0"/>
              <a:t>—Attorney General Palmer arrested thousands of suspects and deported them</a:t>
            </a:r>
          </a:p>
          <a:p>
            <a:endParaRPr lang="en-US" dirty="0"/>
          </a:p>
        </p:txBody>
      </p:sp>
      <p:pic>
        <p:nvPicPr>
          <p:cNvPr id="4" name="Picture 2" descr="http://media-2.web.britannica.com/eb-media/54/19054-004-127497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352800"/>
            <a:ext cx="2238375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Content Placeholder 5" descr="the_palmer_raids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3581400" y="3048000"/>
            <a:ext cx="5181600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Adjusting to the Peace 1919-1921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Trial of Sacco &amp; Vanzetti</a:t>
            </a:r>
          </a:p>
          <a:p>
            <a:r>
              <a:rPr lang="en-US" dirty="0" smtClean="0"/>
              <a:t>Nicola </a:t>
            </a:r>
            <a:r>
              <a:rPr lang="en-US" b="1" u="sng" dirty="0" smtClean="0"/>
              <a:t>Sacco</a:t>
            </a:r>
            <a:r>
              <a:rPr lang="en-US" dirty="0" smtClean="0"/>
              <a:t> and </a:t>
            </a:r>
            <a:r>
              <a:rPr lang="en-US" dirty="0" err="1" smtClean="0"/>
              <a:t>Bartolomeo</a:t>
            </a:r>
            <a:r>
              <a:rPr lang="en-US" dirty="0" smtClean="0"/>
              <a:t> </a:t>
            </a:r>
            <a:r>
              <a:rPr lang="en-US" b="1" u="sng" dirty="0" smtClean="0"/>
              <a:t>Vanzetti</a:t>
            </a:r>
            <a:r>
              <a:rPr lang="en-US" dirty="0" smtClean="0"/>
              <a:t>—convicted and executed of a robbery in part because of the hysteria against foreigners</a:t>
            </a:r>
          </a:p>
          <a:p>
            <a:endParaRPr lang="en-US" dirty="0"/>
          </a:p>
        </p:txBody>
      </p:sp>
      <p:pic>
        <p:nvPicPr>
          <p:cNvPr id="4" name="Picture 15" descr="Sacco Vanzett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3886200"/>
            <a:ext cx="3505200" cy="2971800"/>
          </a:xfrm>
          <a:prstGeom prst="rect">
            <a:avLst/>
          </a:prstGeom>
        </p:spPr>
      </p:pic>
      <p:pic>
        <p:nvPicPr>
          <p:cNvPr id="5" name="Picture 2" descr="http://depts.washington.edu/labhist/laborpress/images/industrial_worker/1200w/Full%20page--Sacco%20and%20Vanzetti--Aug%2013,%201927--p.1.1200w.jpg"/>
          <p:cNvPicPr>
            <a:picLocks noChangeAspect="1" noChangeArrowheads="1"/>
          </p:cNvPicPr>
          <p:nvPr/>
        </p:nvPicPr>
        <p:blipFill>
          <a:blip r:embed="rId3" cstate="print"/>
          <a:srcRect t="3757" r="223" b="47418"/>
          <a:stretch>
            <a:fillRect/>
          </a:stretch>
        </p:blipFill>
        <p:spPr bwMode="auto">
          <a:xfrm>
            <a:off x="4724400" y="3886200"/>
            <a:ext cx="41910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www.firstrunfeatures.com/presskits/sacco_vanzetti/protest.jpg"/>
          <p:cNvPicPr>
            <a:picLocks noChangeAspect="1" noChangeArrowheads="1"/>
          </p:cNvPicPr>
          <p:nvPr/>
        </p:nvPicPr>
        <p:blipFill>
          <a:blip r:embed="rId2" cstate="print"/>
          <a:srcRect r="-473" b="537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-152400" y="5105400"/>
            <a:ext cx="9296400" cy="1588127"/>
          </a:xfrm>
          <a:prstGeom prst="rect">
            <a:avLst/>
          </a:prstGeom>
          <a:solidFill>
            <a:schemeClr val="bg1">
              <a:lumMod val="50000"/>
              <a:alpha val="71000"/>
            </a:schemeClr>
          </a:solidFill>
        </p:spPr>
        <p:txBody>
          <a:bodyPr wrap="square">
            <a:spAutoFit/>
          </a:bodyPr>
          <a:lstStyle/>
          <a:p>
            <a:pPr indent="6350" algn="ctr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  <a:defRPr/>
            </a:pPr>
            <a:r>
              <a:rPr lang="en-US" sz="36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  <a:cs typeface="Times New Roman" pitchFamily="18" charset="0"/>
              </a:rPr>
              <a:t>The case of Sacco and Vanzetti symbolized Americas fear of </a:t>
            </a:r>
            <a:r>
              <a:rPr lang="en-US" sz="36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  <a:cs typeface="Times New Roman" pitchFamily="18" charset="0"/>
              </a:rPr>
              <a:t>immigrants, communists </a:t>
            </a:r>
            <a:r>
              <a:rPr lang="en-US" sz="36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  <a:cs typeface="Times New Roman" pitchFamily="18" charset="0"/>
              </a:rPr>
              <a:t>and anarchists</a:t>
            </a:r>
          </a:p>
        </p:txBody>
      </p:sp>
      <p:sp>
        <p:nvSpPr>
          <p:cNvPr id="4" name="Rectangle 3"/>
          <p:cNvSpPr/>
          <p:nvPr/>
        </p:nvSpPr>
        <p:spPr>
          <a:xfrm>
            <a:off x="-152400" y="0"/>
            <a:ext cx="9296400" cy="10064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indent="6350" algn="ctr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  <a:defRPr/>
            </a:pPr>
            <a:r>
              <a:rPr lang="en-US" sz="66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  <a:cs typeface="Times New Roman" pitchFamily="18" charset="0"/>
              </a:rPr>
              <a:t>Sacco and Vanzetti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533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Adjusting to the Peace 1919-1921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686800" cy="4860925"/>
          </a:xfrm>
        </p:spPr>
        <p:txBody>
          <a:bodyPr/>
          <a:lstStyle/>
          <a:p>
            <a:pPr>
              <a:buNone/>
            </a:pPr>
            <a:r>
              <a:rPr lang="en-US" sz="2400" dirty="0" smtClean="0"/>
              <a:t>Rise of </a:t>
            </a:r>
            <a:r>
              <a:rPr lang="en-US" sz="2400" dirty="0" err="1" smtClean="0"/>
              <a:t>Nativism</a:t>
            </a:r>
            <a:r>
              <a:rPr lang="en-US" sz="2400" dirty="0" smtClean="0"/>
              <a:t> and Racism</a:t>
            </a:r>
          </a:p>
          <a:p>
            <a:r>
              <a:rPr lang="en-US" sz="2400" b="1" u="sng" dirty="0" err="1" smtClean="0"/>
              <a:t>Nativism</a:t>
            </a:r>
            <a:r>
              <a:rPr lang="en-US" sz="2400" dirty="0" smtClean="0"/>
              <a:t> and racism were also on the rise as US retreats into a traditional isolationist foreign policy</a:t>
            </a:r>
          </a:p>
          <a:p>
            <a:r>
              <a:rPr lang="en-US" sz="2400" dirty="0" smtClean="0"/>
              <a:t>Distrust of Foreigners (White Protestant American superiority)</a:t>
            </a:r>
          </a:p>
          <a:p>
            <a:r>
              <a:rPr lang="en-US" sz="2400" dirty="0" smtClean="0"/>
              <a:t>Rise of the </a:t>
            </a:r>
            <a:r>
              <a:rPr lang="en-US" sz="2400" b="1" dirty="0" smtClean="0"/>
              <a:t>KKK</a:t>
            </a:r>
            <a:r>
              <a:rPr lang="en-US" sz="2400" dirty="0" smtClean="0"/>
              <a:t> (Hostile to </a:t>
            </a:r>
            <a:r>
              <a:rPr lang="en-US" sz="2400" i="1" u="sng" dirty="0" smtClean="0"/>
              <a:t>Jews</a:t>
            </a:r>
            <a:r>
              <a:rPr lang="en-US" sz="2400" dirty="0" smtClean="0"/>
              <a:t>, Catholics, immigrants and African Americans) (</a:t>
            </a:r>
            <a:r>
              <a:rPr lang="en-US" sz="2400" b="1" u="sng" dirty="0" smtClean="0"/>
              <a:t>Ku Klux Klan</a:t>
            </a:r>
            <a:r>
              <a:rPr lang="en-US" sz="2400" dirty="0" smtClean="0"/>
              <a:t>)</a:t>
            </a:r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2" descr="http://upload.wikimedia.org/wikipedia/commons/7/7c/Close_the_gate_-_First_Red_Scare_political_carto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86200"/>
            <a:ext cx="5480050" cy="2971800"/>
          </a:xfrm>
          <a:prstGeom prst="rect">
            <a:avLst/>
          </a:prstGeom>
          <a:noFill/>
          <a:ln w="762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5" name="Picture 26" descr="d5300kh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3657600"/>
            <a:ext cx="2709863" cy="3200400"/>
          </a:xfrm>
          <a:prstGeom prst="rect">
            <a:avLst/>
          </a:prstGeom>
          <a:noFill/>
          <a:ln w="50800">
            <a:solidFill>
              <a:srgbClr val="FF33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1000"/>
            <a:ext cx="7965661" cy="599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477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2852</TotalTime>
  <Words>1472</Words>
  <Application>Microsoft Office PowerPoint</Application>
  <PresentationFormat>On-screen Show (4:3)</PresentationFormat>
  <Paragraphs>181</Paragraphs>
  <Slides>42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8" baseType="lpstr">
      <vt:lpstr>Franklin Gothic Book</vt:lpstr>
      <vt:lpstr>Franklin Gothic Medium</vt:lpstr>
      <vt:lpstr>Impact</vt:lpstr>
      <vt:lpstr>Times New Roman</vt:lpstr>
      <vt:lpstr>Wingdings 2</vt:lpstr>
      <vt:lpstr>Trek</vt:lpstr>
      <vt:lpstr>The “Roaring Twenties” </vt:lpstr>
      <vt:lpstr>PowerPoint Presentation</vt:lpstr>
      <vt:lpstr>Adjusting to the Peace 1919-1921 </vt:lpstr>
      <vt:lpstr>Adjusting to the Peace 1919-1921</vt:lpstr>
      <vt:lpstr>Adjusting to the Peace 1919-1921</vt:lpstr>
      <vt:lpstr>Adjusting to the Peace 1919-1921</vt:lpstr>
      <vt:lpstr>PowerPoint Presentation</vt:lpstr>
      <vt:lpstr>Adjusting to the Peace 1919-1921</vt:lpstr>
      <vt:lpstr>PowerPoint Presentation</vt:lpstr>
      <vt:lpstr>Unit 6 The 1920’s</vt:lpstr>
      <vt:lpstr>Three Republican Presidents: Harding, Coolidge, Hoover </vt:lpstr>
      <vt:lpstr>Three Republican Presidents:Harding</vt:lpstr>
      <vt:lpstr>Three Republican Presidents:Coolidge</vt:lpstr>
      <vt:lpstr>Three Republican Presidents:Hoover</vt:lpstr>
      <vt:lpstr>Three Republican Presidents:Hoover</vt:lpstr>
      <vt:lpstr>OTD</vt:lpstr>
      <vt:lpstr>Unit 6 The “Roaring Twenties”</vt:lpstr>
      <vt:lpstr>Reasons for Prosperity of the 1920’s </vt:lpstr>
      <vt:lpstr>Reasons for Prosperity of the 1920’s </vt:lpstr>
      <vt:lpstr>Reasons for Prosperity of the 1920’s </vt:lpstr>
      <vt:lpstr>Reasons for Prosperity of the 1920’s </vt:lpstr>
      <vt:lpstr>Reasons for Prosperity of the 1920’s </vt:lpstr>
      <vt:lpstr>Emergence of New values in the 1920’s </vt:lpstr>
      <vt:lpstr>Reasons for Prosperity of the 1920’s </vt:lpstr>
      <vt:lpstr>Reasons for Prosperity of the 1920’s </vt:lpstr>
      <vt:lpstr>PowerPoint Presentation</vt:lpstr>
      <vt:lpstr>Reasons for Prosperity</vt:lpstr>
      <vt:lpstr>Cultural Values in Conflict in the 1920’s (Attempts to Preserve Traditional Values) </vt:lpstr>
      <vt:lpstr>Cultural Values in Conflict in the 1920’s (Attempts to Preserve Traditional Values) </vt:lpstr>
      <vt:lpstr>Eugenics</vt:lpstr>
      <vt:lpstr>Emergence of New values</vt:lpstr>
      <vt:lpstr>Emergence of New values in the 1920’s </vt:lpstr>
      <vt:lpstr>Emergence of New values in the 1920’s </vt:lpstr>
      <vt:lpstr>Emergence of New values in the 1920’s </vt:lpstr>
      <vt:lpstr>Emergence of New values in the 1920’s </vt:lpstr>
      <vt:lpstr>Emergence of New values in the 1920’s </vt:lpstr>
      <vt:lpstr>PowerPoint Presentation</vt:lpstr>
      <vt:lpstr>Emergence of New values in the 1920’s </vt:lpstr>
      <vt:lpstr>Langston Hughes</vt:lpstr>
      <vt:lpstr>Emergence of New values in the 1920’s </vt:lpstr>
      <vt:lpstr>PowerPoint Presentation</vt:lpstr>
      <vt:lpstr>Unit 6 Acrostic Review </vt:lpstr>
    </vt:vector>
  </TitlesOfParts>
  <Company>Birdville ISD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“Roaring Twenties”</dc:title>
  <dc:creator>bburdock</dc:creator>
  <cp:lastModifiedBy>Elisa Murillo</cp:lastModifiedBy>
  <cp:revision>53</cp:revision>
  <dcterms:created xsi:type="dcterms:W3CDTF">2013-11-04T13:46:13Z</dcterms:created>
  <dcterms:modified xsi:type="dcterms:W3CDTF">2016-01-07T20:14:26Z</dcterms:modified>
</cp:coreProperties>
</file>